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9" r:id="rId2"/>
    <p:sldId id="298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5" r:id="rId13"/>
    <p:sldId id="339" r:id="rId14"/>
    <p:sldId id="323" r:id="rId15"/>
    <p:sldId id="338" r:id="rId16"/>
    <p:sldId id="324" r:id="rId17"/>
    <p:sldId id="322" r:id="rId18"/>
    <p:sldId id="340" r:id="rId19"/>
    <p:sldId id="34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A396B-6A89-4563-801B-53EEF057D1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56BA2-BF18-4185-836C-340C15B42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3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331" y="2133600"/>
            <a:ext cx="8458690" cy="422515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safeguarding ?</a:t>
            </a:r>
            <a:endParaRPr lang="en-GB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dirty="0"/>
              <a:t> </a:t>
            </a:r>
            <a:r>
              <a:rPr lang="en-GB" sz="4800" dirty="0" smtClean="0"/>
              <a:t>Protecting </a:t>
            </a:r>
            <a:r>
              <a:rPr lang="en-GB" sz="4800" dirty="0"/>
              <a:t>children from maltreatment</a:t>
            </a:r>
          </a:p>
          <a:p>
            <a:r>
              <a:rPr lang="en-GB" sz="4800" dirty="0" smtClean="0"/>
              <a:t> Preventing </a:t>
            </a:r>
            <a:r>
              <a:rPr lang="en-GB" sz="4800" dirty="0"/>
              <a:t>impairment of children’s health and </a:t>
            </a:r>
            <a:r>
              <a:rPr lang="en-GB" sz="4800" dirty="0" smtClean="0"/>
              <a:t>development</a:t>
            </a:r>
          </a:p>
          <a:p>
            <a:r>
              <a:rPr lang="en-GB" sz="4800" dirty="0" smtClean="0"/>
              <a:t> Ensuring </a:t>
            </a:r>
            <a:r>
              <a:rPr lang="en-GB" sz="4800" dirty="0"/>
              <a:t>that children grow up </a:t>
            </a:r>
            <a:r>
              <a:rPr lang="en-GB" sz="4800" dirty="0" smtClean="0"/>
              <a:t>with </a:t>
            </a:r>
            <a:r>
              <a:rPr lang="en-GB" sz="4800" dirty="0"/>
              <a:t>the provision of safe and effective care </a:t>
            </a:r>
            <a:endParaRPr lang="en-GB" sz="4800" dirty="0" smtClean="0"/>
          </a:p>
          <a:p>
            <a:r>
              <a:rPr lang="en-GB" sz="4800" dirty="0"/>
              <a:t> </a:t>
            </a:r>
            <a:r>
              <a:rPr lang="en-GB" sz="4800" dirty="0" smtClean="0"/>
              <a:t>Taking </a:t>
            </a:r>
            <a:r>
              <a:rPr lang="en-GB" sz="4800" dirty="0"/>
              <a:t>action to enable all children to have the best outcomes</a:t>
            </a:r>
          </a:p>
          <a:p>
            <a:endParaRPr lang="en-GB" sz="4800" dirty="0"/>
          </a:p>
          <a:p>
            <a:endParaRPr lang="en-GB" sz="48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19502" y="312822"/>
            <a:ext cx="9848195" cy="182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 : Safeguarding - Protecting Children and Vulnerable Adults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23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57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neglect </a:t>
            </a:r>
          </a:p>
          <a:p>
            <a:pPr marL="0" indent="0" algn="ctr">
              <a:buNone/>
            </a:pP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 dirty="0" smtClean="0"/>
              <a:t>Failing </a:t>
            </a:r>
            <a:r>
              <a:rPr lang="en-GB" sz="4400" dirty="0"/>
              <a:t>to provide for a child’s basic needs such as food, clothing or shelter</a:t>
            </a:r>
            <a:r>
              <a:rPr lang="en-GB" sz="4400" dirty="0" smtClean="0"/>
              <a:t>.</a:t>
            </a:r>
          </a:p>
          <a:p>
            <a:r>
              <a:rPr lang="en-GB" sz="4400" dirty="0" smtClean="0"/>
              <a:t> </a:t>
            </a:r>
            <a:r>
              <a:rPr lang="en-GB" sz="4400" dirty="0"/>
              <a:t>Failing to adequately supervise a </a:t>
            </a:r>
            <a:r>
              <a:rPr lang="en-GB" sz="4400" dirty="0" err="1"/>
              <a:t>child,or</a:t>
            </a:r>
            <a:r>
              <a:rPr lang="en-GB" sz="4400" dirty="0"/>
              <a:t> provide for their </a:t>
            </a:r>
            <a:r>
              <a:rPr lang="en-GB" sz="4400" dirty="0" smtClean="0"/>
              <a:t>   safety.</a:t>
            </a:r>
          </a:p>
          <a:p>
            <a:r>
              <a:rPr lang="en-GB" sz="4400" dirty="0" smtClean="0"/>
              <a:t>Failing </a:t>
            </a:r>
            <a:r>
              <a:rPr lang="en-GB" sz="4400" dirty="0"/>
              <a:t>to ensure a child receives an education.</a:t>
            </a:r>
          </a:p>
          <a:p>
            <a:r>
              <a:rPr lang="en-GB" sz="4400" dirty="0" smtClean="0"/>
              <a:t>Failing </a:t>
            </a:r>
            <a:r>
              <a:rPr lang="en-GB" sz="4400" dirty="0"/>
              <a:t>to meet a child’s needs for nurture and </a:t>
            </a:r>
            <a:r>
              <a:rPr lang="en-GB" sz="4400" dirty="0" smtClean="0"/>
              <a:t>stimulation</a:t>
            </a:r>
          </a:p>
          <a:p>
            <a:r>
              <a:rPr lang="en-GB" sz="4400" dirty="0" smtClean="0"/>
              <a:t> Failing </a:t>
            </a:r>
            <a:r>
              <a:rPr lang="en-GB" sz="4400" dirty="0"/>
              <a:t>to provide appropriate health care, including dental care </a:t>
            </a:r>
            <a:endParaRPr lang="en-GB" sz="4400" dirty="0" smtClean="0"/>
          </a:p>
          <a:p>
            <a:r>
              <a:rPr lang="en-GB" sz="4400" dirty="0"/>
              <a:t>R</a:t>
            </a:r>
            <a:r>
              <a:rPr lang="en-GB" sz="4400" dirty="0" smtClean="0"/>
              <a:t>efusal </a:t>
            </a:r>
            <a:r>
              <a:rPr lang="en-GB" sz="4400" dirty="0"/>
              <a:t>of care or ignoring medical recommendations.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40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exploitation </a:t>
            </a:r>
          </a:p>
          <a:p>
            <a:pPr marL="0" indent="0" algn="ctr">
              <a:buNone/>
            </a:pP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900" dirty="0"/>
              <a:t>Work or other activities for the benefit of others. This includes, but is not limited to, child labour.</a:t>
            </a:r>
            <a:endParaRPr lang="en-GB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900" dirty="0" smtClean="0"/>
              <a:t>Child </a:t>
            </a:r>
            <a:r>
              <a:rPr lang="en-GB" sz="3900" dirty="0"/>
              <a:t>prostitution, </a:t>
            </a:r>
            <a:endParaRPr lang="en-GB" sz="3900" dirty="0" smtClean="0"/>
          </a:p>
          <a:p>
            <a:r>
              <a:rPr lang="en-GB" sz="3900" dirty="0" smtClean="0"/>
              <a:t>trafficking </a:t>
            </a:r>
            <a:r>
              <a:rPr lang="en-GB" sz="3900" dirty="0"/>
              <a:t>of children for sexual abuse </a:t>
            </a:r>
            <a:r>
              <a:rPr lang="en-GB" sz="3900" dirty="0" smtClean="0"/>
              <a:t>or other  </a:t>
            </a:r>
            <a:r>
              <a:rPr lang="en-GB" sz="3900" dirty="0"/>
              <a:t>exploitation, </a:t>
            </a:r>
            <a:endParaRPr lang="en-GB" sz="3900" dirty="0" smtClean="0"/>
          </a:p>
          <a:p>
            <a:r>
              <a:rPr lang="en-GB" sz="3900" dirty="0" smtClean="0"/>
              <a:t>Economic </a:t>
            </a:r>
            <a:r>
              <a:rPr lang="en-GB" sz="3900" dirty="0"/>
              <a:t>exploitation </a:t>
            </a:r>
            <a:r>
              <a:rPr lang="en-GB" sz="3900" dirty="0" smtClean="0"/>
              <a:t>including begging  </a:t>
            </a:r>
          </a:p>
          <a:p>
            <a:r>
              <a:rPr lang="en-GB" sz="3900" dirty="0" smtClean="0"/>
              <a:t>Participation in pornography</a:t>
            </a:r>
            <a:r>
              <a:rPr lang="en-GB" sz="3900" dirty="0"/>
              <a:t>, </a:t>
            </a:r>
            <a:endParaRPr lang="en-GB" sz="3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9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0025632" cy="54062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Signs/Symptoms of abuse ?</a:t>
            </a: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4400" dirty="0" smtClean="0"/>
              <a:t> </a:t>
            </a:r>
            <a:endParaRPr lang="en-GB" sz="4400" dirty="0"/>
          </a:p>
          <a:p>
            <a:r>
              <a:rPr lang="en-US" altLang="en-US" sz="4400" dirty="0" smtClean="0">
                <a:latin typeface="Arial" panose="020B0604020202020204" pitchFamily="34" charset="0"/>
              </a:rPr>
              <a:t> </a:t>
            </a:r>
            <a:r>
              <a:rPr lang="en-US" altLang="en-US" sz="4100" dirty="0" smtClean="0">
                <a:latin typeface="Arial" panose="020B0604020202020204" pitchFamily="34" charset="0"/>
              </a:rPr>
              <a:t>Depression, </a:t>
            </a:r>
            <a:r>
              <a:rPr lang="en-US" altLang="en-US" sz="4100" dirty="0">
                <a:latin typeface="Arial" panose="020B0604020202020204" pitchFamily="34" charset="0"/>
              </a:rPr>
              <a:t>anxiety or unusual fears or a sudden loss of self-confidence</a:t>
            </a:r>
            <a:r>
              <a:rPr lang="en-US" altLang="en-US" sz="4400" dirty="0" smtClean="0"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800" dirty="0" smtClean="0">
                <a:latin typeface="Arial" panose="020B0604020202020204" pitchFamily="34" charset="0"/>
              </a:rPr>
              <a:t> </a:t>
            </a:r>
            <a:r>
              <a:rPr lang="en-US" altLang="en-US" sz="4100" dirty="0" smtClean="0">
                <a:latin typeface="Arial" panose="020B0604020202020204" pitchFamily="34" charset="0"/>
              </a:rPr>
              <a:t>Withdrawal </a:t>
            </a:r>
            <a:r>
              <a:rPr lang="en-US" altLang="en-US" sz="4100" dirty="0">
                <a:latin typeface="Arial" panose="020B0604020202020204" pitchFamily="34" charset="0"/>
              </a:rPr>
              <a:t>from friends or usual activities</a:t>
            </a:r>
            <a:r>
              <a:rPr lang="en-US" altLang="en-US" sz="4100" dirty="0" smtClean="0">
                <a:latin typeface="Arial" panose="020B0604020202020204" pitchFamily="34" charset="0"/>
              </a:rPr>
              <a:t>.</a:t>
            </a:r>
          </a:p>
          <a:p>
            <a:endParaRPr lang="en-US" altLang="en-US" sz="1000" dirty="0" smtClean="0">
              <a:latin typeface="Arial" panose="020B0604020202020204" pitchFamily="34" charset="0"/>
            </a:endParaRPr>
          </a:p>
          <a:p>
            <a:r>
              <a:rPr lang="en-US" altLang="en-US" sz="4800" dirty="0" smtClean="0">
                <a:latin typeface="Arial" panose="020B0604020202020204" pitchFamily="34" charset="0"/>
              </a:rPr>
              <a:t> </a:t>
            </a:r>
            <a:r>
              <a:rPr lang="en-US" altLang="en-US" sz="4100" dirty="0" smtClean="0">
                <a:latin typeface="Arial" panose="020B0604020202020204" pitchFamily="34" charset="0"/>
              </a:rPr>
              <a:t>Changes </a:t>
            </a:r>
            <a:r>
              <a:rPr lang="en-US" altLang="en-US" sz="4100" dirty="0">
                <a:latin typeface="Arial" panose="020B0604020202020204" pitchFamily="34" charset="0"/>
              </a:rPr>
              <a:t>in behavior — such as aggression, anger, hostility or </a:t>
            </a:r>
            <a:r>
              <a:rPr lang="en-US" altLang="en-US" sz="4100" dirty="0" smtClean="0">
                <a:latin typeface="Arial" panose="020B0604020202020204" pitchFamily="34" charset="0"/>
              </a:rPr>
              <a:t>hyperactivity</a:t>
            </a:r>
          </a:p>
          <a:p>
            <a:endParaRPr lang="en-US" altLang="en-US" sz="4800" dirty="0" smtClean="0">
              <a:latin typeface="Arial" panose="020B0604020202020204" pitchFamily="34" charset="0"/>
            </a:endParaRPr>
          </a:p>
          <a:p>
            <a:r>
              <a:rPr lang="en-US" altLang="en-US" sz="4800" dirty="0" smtClean="0">
                <a:latin typeface="Arial" panose="020B0604020202020204" pitchFamily="34" charset="0"/>
              </a:rPr>
              <a:t> </a:t>
            </a:r>
            <a:r>
              <a:rPr lang="en-US" altLang="en-US" sz="4100" dirty="0" smtClean="0">
                <a:latin typeface="Arial" panose="020B0604020202020204" pitchFamily="34" charset="0"/>
              </a:rPr>
              <a:t>Changes </a:t>
            </a:r>
            <a:r>
              <a:rPr lang="en-US" altLang="en-US" sz="4100" dirty="0">
                <a:latin typeface="Arial" panose="020B0604020202020204" pitchFamily="34" charset="0"/>
              </a:rPr>
              <a:t>in </a:t>
            </a:r>
            <a:r>
              <a:rPr lang="en-US" altLang="en-US" sz="4100" dirty="0" smtClean="0">
                <a:latin typeface="Arial" panose="020B0604020202020204" pitchFamily="34" charset="0"/>
              </a:rPr>
              <a:t>concentration and school performance</a:t>
            </a:r>
            <a:endParaRPr lang="en-US" altLang="en-US" sz="4100" dirty="0">
              <a:latin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00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54" y="1931484"/>
            <a:ext cx="11893125" cy="4303050"/>
          </a:xfrm>
        </p:spPr>
        <p:txBody>
          <a:bodyPr>
            <a:normAutofit/>
          </a:bodyPr>
          <a:lstStyle/>
          <a:p>
            <a:r>
              <a:rPr lang="en-GB" b="1" dirty="0" smtClean="0"/>
              <a:t>Context: </a:t>
            </a:r>
            <a:r>
              <a:rPr lang="en-GB" dirty="0"/>
              <a:t>State the reason for have a the </a:t>
            </a:r>
            <a:r>
              <a:rPr lang="en-GB" dirty="0" smtClean="0"/>
              <a:t>policy – why it is necessary for your </a:t>
            </a:r>
            <a:r>
              <a:rPr lang="en-GB" dirty="0" err="1" smtClean="0"/>
              <a:t>organistion</a:t>
            </a:r>
            <a:endParaRPr lang="en-GB" dirty="0"/>
          </a:p>
          <a:p>
            <a:r>
              <a:rPr lang="en-GB" b="1" dirty="0" smtClean="0"/>
              <a:t>Define abuse </a:t>
            </a:r>
            <a:r>
              <a:rPr lang="en-GB" dirty="0" smtClean="0"/>
              <a:t>and state the different categories, and signs and symptoms</a:t>
            </a:r>
          </a:p>
          <a:p>
            <a:r>
              <a:rPr lang="en-GB" dirty="0" smtClean="0"/>
              <a:t>State your </a:t>
            </a:r>
            <a:r>
              <a:rPr lang="en-GB" b="1" dirty="0" smtClean="0"/>
              <a:t>Code of Conduct </a:t>
            </a:r>
            <a:r>
              <a:rPr lang="en-GB" dirty="0" smtClean="0"/>
              <a:t>and protection good practice</a:t>
            </a:r>
          </a:p>
          <a:p>
            <a:r>
              <a:rPr lang="en-GB" dirty="0" smtClean="0"/>
              <a:t>State the </a:t>
            </a:r>
            <a:r>
              <a:rPr lang="en-GB" b="1" dirty="0" smtClean="0"/>
              <a:t>response procedure </a:t>
            </a:r>
            <a:r>
              <a:rPr lang="en-GB" dirty="0" smtClean="0"/>
              <a:t>in the case of suspected abuse</a:t>
            </a:r>
          </a:p>
          <a:p>
            <a:r>
              <a:rPr lang="en-GB" dirty="0" smtClean="0"/>
              <a:t>State the procedures concerning </a:t>
            </a:r>
            <a:r>
              <a:rPr lang="en-GB" b="1" dirty="0" smtClean="0"/>
              <a:t>staff</a:t>
            </a:r>
            <a:r>
              <a:rPr lang="en-GB" dirty="0"/>
              <a:t>, volunteers &amp; board member’s </a:t>
            </a:r>
            <a:r>
              <a:rPr lang="en-GB" dirty="0" smtClean="0"/>
              <a:t>recruitment, training, disciplinary proceedings </a:t>
            </a:r>
            <a:r>
              <a:rPr lang="en-GB" dirty="0"/>
              <a:t>and signed </a:t>
            </a:r>
            <a:r>
              <a:rPr lang="en-GB" dirty="0" smtClean="0"/>
              <a:t>commitments.</a:t>
            </a:r>
          </a:p>
          <a:p>
            <a:r>
              <a:rPr lang="en-GB" dirty="0" smtClean="0"/>
              <a:t>State how and when the policy and its implementation will be </a:t>
            </a:r>
            <a:r>
              <a:rPr lang="en-GB" b="1" dirty="0" smtClean="0"/>
              <a:t>reviewed and monitored.</a:t>
            </a:r>
            <a:endParaRPr lang="en-GB" b="1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95423" y="559404"/>
            <a:ext cx="100352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should be included in a Child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rotection Policy 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0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Code of Conduct </a:t>
            </a:r>
            <a:r>
              <a:rPr lang="en-GB" b="1" dirty="0" smtClean="0">
                <a:latin typeface="+mn-lt"/>
              </a:rPr>
              <a:t>- Protection good practice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24000"/>
            <a:ext cx="10918371" cy="4720045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GB" sz="3600" b="1" dirty="0" smtClean="0"/>
              <a:t>Code of Conduct</a:t>
            </a:r>
            <a:endParaRPr lang="en-GB" sz="3800" b="1" dirty="0" smtClean="0"/>
          </a:p>
          <a:p>
            <a:pPr lvl="0"/>
            <a:r>
              <a:rPr lang="en-GB" sz="3800" dirty="0" smtClean="0"/>
              <a:t>Treat children and vulnerable adults with </a:t>
            </a:r>
            <a:r>
              <a:rPr lang="en-GB" sz="3800" b="1" dirty="0"/>
              <a:t>respect</a:t>
            </a:r>
            <a:r>
              <a:rPr lang="en-GB" sz="3800" dirty="0"/>
              <a:t> </a:t>
            </a:r>
            <a:r>
              <a:rPr lang="en-GB" sz="3800" dirty="0" smtClean="0"/>
              <a:t>and recognise </a:t>
            </a:r>
            <a:r>
              <a:rPr lang="en-GB" sz="3800" dirty="0"/>
              <a:t>them as </a:t>
            </a:r>
            <a:r>
              <a:rPr lang="en-GB" sz="3800" dirty="0" smtClean="0"/>
              <a:t>individuals.</a:t>
            </a:r>
            <a:endParaRPr lang="en-GB" sz="3800" dirty="0"/>
          </a:p>
          <a:p>
            <a:pPr lvl="0"/>
            <a:r>
              <a:rPr lang="en-GB" sz="3800" dirty="0"/>
              <a:t>Value and take </a:t>
            </a:r>
            <a:r>
              <a:rPr lang="en-GB" sz="3800" b="1" dirty="0"/>
              <a:t>seriously their views </a:t>
            </a:r>
            <a:r>
              <a:rPr lang="en-GB" sz="3800" dirty="0"/>
              <a:t>and opinions.</a:t>
            </a:r>
          </a:p>
          <a:p>
            <a:pPr lvl="0"/>
            <a:r>
              <a:rPr lang="en-GB" sz="3800" dirty="0"/>
              <a:t>Help to develop their inherent </a:t>
            </a:r>
            <a:r>
              <a:rPr lang="en-GB" sz="3800" b="1" dirty="0"/>
              <a:t>potential</a:t>
            </a:r>
            <a:r>
              <a:rPr lang="en-GB" sz="3800" dirty="0"/>
              <a:t>, capacities and </a:t>
            </a:r>
            <a:r>
              <a:rPr lang="en-GB" sz="3800" dirty="0" smtClean="0"/>
              <a:t>capabilities</a:t>
            </a:r>
            <a:endParaRPr lang="en-GB" sz="3800" dirty="0"/>
          </a:p>
          <a:p>
            <a:pPr lvl="0"/>
            <a:r>
              <a:rPr lang="en-GB" sz="3800" dirty="0"/>
              <a:t>Involve them in </a:t>
            </a:r>
            <a:r>
              <a:rPr lang="en-GB" sz="3800" b="1" dirty="0"/>
              <a:t>decision-making</a:t>
            </a:r>
            <a:r>
              <a:rPr lang="en-GB" sz="3800" dirty="0"/>
              <a:t> whenever possible</a:t>
            </a:r>
            <a:r>
              <a:rPr lang="en-GB" sz="3800" dirty="0" smtClean="0"/>
              <a:t>.</a:t>
            </a:r>
          </a:p>
          <a:p>
            <a:pPr marL="0" lvl="0" indent="0">
              <a:buNone/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  <a:p>
            <a:r>
              <a:rPr lang="en-GB" sz="3700" dirty="0"/>
              <a:t>Staff, volunteers and board members should wherever possible </a:t>
            </a:r>
            <a:r>
              <a:rPr lang="en-GB" sz="3700" b="1" dirty="0"/>
              <a:t>avoid sole contact</a:t>
            </a:r>
            <a:r>
              <a:rPr lang="en-GB" sz="3700" dirty="0"/>
              <a:t> with children and / or vulnerable adults.</a:t>
            </a:r>
          </a:p>
          <a:p>
            <a:r>
              <a:rPr lang="en-GB" sz="3700" dirty="0"/>
              <a:t>Protect the identity and </a:t>
            </a:r>
            <a:r>
              <a:rPr lang="en-GB" sz="3700" b="1" dirty="0"/>
              <a:t>privacy</a:t>
            </a:r>
            <a:r>
              <a:rPr lang="en-GB" sz="3700" dirty="0"/>
              <a:t> of children by obtaining their verbal consent to use </a:t>
            </a:r>
            <a:r>
              <a:rPr lang="en-GB" sz="3700" dirty="0" smtClean="0"/>
              <a:t>photographs/ video </a:t>
            </a:r>
            <a:r>
              <a:rPr lang="en-GB" sz="3700" dirty="0"/>
              <a:t>and changing their names in fundraising and educational materials.</a:t>
            </a:r>
          </a:p>
          <a:p>
            <a:pPr marL="0" indent="0">
              <a:buNone/>
            </a:pPr>
            <a:endParaRPr lang="en-GB" sz="3700" dirty="0"/>
          </a:p>
          <a:p>
            <a:r>
              <a:rPr lang="en-GB" sz="3700" i="1" dirty="0"/>
              <a:t>Never, under any circumstances</a:t>
            </a:r>
            <a:r>
              <a:rPr lang="en-GB" sz="3700" dirty="0"/>
              <a:t>, engage in actions or behaviour that could be construed as abusive, or condone such actions or behaviour.</a:t>
            </a:r>
          </a:p>
          <a:p>
            <a:endParaRPr lang="en-GB" sz="3700" dirty="0"/>
          </a:p>
          <a:p>
            <a:endParaRPr lang="en-GB" dirty="0"/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05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4154"/>
            <a:ext cx="10515600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Images – photography and video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17065"/>
            <a:ext cx="10787743" cy="464048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  <a:p>
            <a:r>
              <a:rPr lang="en-GB" sz="14400" dirty="0"/>
              <a:t>Images of children must not show them in states of undress or in inappropriate poses. </a:t>
            </a:r>
          </a:p>
          <a:p>
            <a:endParaRPr lang="en-GB" sz="14400" dirty="0"/>
          </a:p>
          <a:p>
            <a:r>
              <a:rPr lang="en-GB" sz="14400" dirty="0"/>
              <a:t>Details attached to images and included in stories must not allow that child to be traced </a:t>
            </a:r>
            <a:r>
              <a:rPr lang="en-GB" sz="14400" dirty="0" smtClean="0"/>
              <a:t>to </a:t>
            </a:r>
            <a:r>
              <a:rPr lang="en-GB" sz="14400" dirty="0"/>
              <a:t>his or her home or community. </a:t>
            </a:r>
          </a:p>
          <a:p>
            <a:endParaRPr lang="en-GB" sz="14400" dirty="0"/>
          </a:p>
          <a:p>
            <a:r>
              <a:rPr lang="en-GB" sz="14400" dirty="0"/>
              <a:t>Make sure you have been given permission by children and their parents/carers to take </a:t>
            </a:r>
            <a:r>
              <a:rPr lang="en-GB" sz="14400" dirty="0" smtClean="0"/>
              <a:t>their image </a:t>
            </a:r>
            <a:r>
              <a:rPr lang="en-GB" sz="14400" dirty="0"/>
              <a:t>and use their </a:t>
            </a:r>
            <a:r>
              <a:rPr lang="en-GB" sz="14400" dirty="0" smtClean="0"/>
              <a:t>information</a:t>
            </a:r>
            <a:endParaRPr lang="en-GB" sz="14400" dirty="0"/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16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Response Procedure – if abuse is suspected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690688"/>
            <a:ext cx="11508377" cy="4826225"/>
          </a:xfrm>
        </p:spPr>
        <p:txBody>
          <a:bodyPr>
            <a:normAutofit fontScale="92500" lnSpcReduction="20000"/>
          </a:bodyPr>
          <a:lstStyle/>
          <a:p>
            <a:r>
              <a:rPr lang="en-GB" b="1" u="sng" dirty="0" smtClean="0"/>
              <a:t>ACT</a:t>
            </a:r>
            <a:r>
              <a:rPr lang="en-GB" b="1" dirty="0" smtClean="0"/>
              <a:t> </a:t>
            </a:r>
            <a:r>
              <a:rPr lang="en-GB" dirty="0" smtClean="0"/>
              <a:t>on </a:t>
            </a:r>
            <a:r>
              <a:rPr lang="en-GB" dirty="0"/>
              <a:t>your concerns. </a:t>
            </a:r>
            <a:r>
              <a:rPr lang="en-GB" dirty="0" smtClean="0"/>
              <a:t>Do not turn a blind eye</a:t>
            </a:r>
            <a:endParaRPr lang="en-GB" dirty="0"/>
          </a:p>
          <a:p>
            <a:r>
              <a:rPr lang="en-GB" dirty="0" smtClean="0"/>
              <a:t>Remember the </a:t>
            </a:r>
            <a:r>
              <a:rPr lang="en-GB" dirty="0"/>
              <a:t>protection of children is the most important consideration</a:t>
            </a:r>
            <a:r>
              <a:rPr lang="en-GB" dirty="0" smtClean="0"/>
              <a:t>. </a:t>
            </a:r>
            <a:r>
              <a:rPr lang="en-GB" dirty="0"/>
              <a:t>If </a:t>
            </a:r>
            <a:r>
              <a:rPr lang="en-GB" dirty="0" smtClean="0"/>
              <a:t>you think they are </a:t>
            </a:r>
            <a:r>
              <a:rPr lang="en-GB" dirty="0"/>
              <a:t>in further danger of abuse, try to ensure their immediate </a:t>
            </a:r>
            <a:r>
              <a:rPr lang="en-GB" dirty="0" smtClean="0"/>
              <a:t>safety</a:t>
            </a:r>
            <a:endParaRPr lang="en-GB" dirty="0"/>
          </a:p>
          <a:p>
            <a:r>
              <a:rPr lang="en-GB" dirty="0" smtClean="0"/>
              <a:t>Make </a:t>
            </a:r>
            <a:r>
              <a:rPr lang="en-GB" dirty="0"/>
              <a:t>a </a:t>
            </a:r>
            <a:r>
              <a:rPr lang="en-GB" dirty="0" smtClean="0"/>
              <a:t>factual written </a:t>
            </a:r>
            <a:r>
              <a:rPr lang="en-GB" dirty="0"/>
              <a:t>record of what you have found out.  </a:t>
            </a:r>
          </a:p>
          <a:p>
            <a:pPr lvl="0"/>
            <a:r>
              <a:rPr lang="en-GB" dirty="0"/>
              <a:t>Confidentially communicate your concerns without </a:t>
            </a:r>
            <a:r>
              <a:rPr lang="en-GB" dirty="0" smtClean="0"/>
              <a:t>delay </a:t>
            </a:r>
            <a:r>
              <a:rPr lang="en-GB" dirty="0"/>
              <a:t>to the Lead </a:t>
            </a:r>
            <a:r>
              <a:rPr lang="en-GB" dirty="0" smtClean="0"/>
              <a:t>Person in your organisation </a:t>
            </a:r>
            <a:r>
              <a:rPr lang="en-GB" dirty="0"/>
              <a:t>(or the Deputy if they are not available or the concern actually relates to the Lead). </a:t>
            </a:r>
          </a:p>
          <a:p>
            <a:pPr lvl="0"/>
            <a:r>
              <a:rPr lang="en-GB" dirty="0" smtClean="0"/>
              <a:t>Ensure </a:t>
            </a:r>
            <a:r>
              <a:rPr lang="en-GB" dirty="0"/>
              <a:t>the </a:t>
            </a:r>
            <a:r>
              <a:rPr lang="en-GB" dirty="0" smtClean="0"/>
              <a:t>concern is </a:t>
            </a:r>
            <a:r>
              <a:rPr lang="en-GB" dirty="0" err="1" smtClean="0"/>
              <a:t>refered</a:t>
            </a:r>
            <a:r>
              <a:rPr lang="en-GB" dirty="0" smtClean="0"/>
              <a:t> </a:t>
            </a:r>
            <a:r>
              <a:rPr lang="en-GB" dirty="0"/>
              <a:t>to </a:t>
            </a:r>
            <a:r>
              <a:rPr lang="en-GB" dirty="0" smtClean="0"/>
              <a:t>the appropriate </a:t>
            </a:r>
            <a:r>
              <a:rPr lang="en-GB" dirty="0"/>
              <a:t>authorities as soon as possible, </a:t>
            </a:r>
            <a:r>
              <a:rPr lang="en-GB" dirty="0" smtClean="0"/>
              <a:t>such as </a:t>
            </a:r>
            <a:r>
              <a:rPr lang="en-GB" dirty="0"/>
              <a:t>s</a:t>
            </a:r>
            <a:r>
              <a:rPr lang="en-GB" dirty="0" smtClean="0"/>
              <a:t>ocial </a:t>
            </a:r>
            <a:r>
              <a:rPr lang="en-GB" dirty="0"/>
              <a:t>c</a:t>
            </a:r>
            <a:r>
              <a:rPr lang="en-GB" dirty="0" smtClean="0"/>
              <a:t>are </a:t>
            </a:r>
            <a:r>
              <a:rPr lang="en-GB" dirty="0"/>
              <a:t>s</a:t>
            </a:r>
            <a:r>
              <a:rPr lang="en-GB" dirty="0" smtClean="0"/>
              <a:t>ervices, health services and the police.</a:t>
            </a:r>
            <a:endParaRPr lang="en-GB" dirty="0"/>
          </a:p>
          <a:p>
            <a:pPr lvl="0"/>
            <a:r>
              <a:rPr lang="en-GB" dirty="0" smtClean="0"/>
              <a:t>Follow </a:t>
            </a:r>
            <a:r>
              <a:rPr lang="en-GB" dirty="0"/>
              <a:t>up the referral in writing within 24 hours.</a:t>
            </a:r>
          </a:p>
          <a:p>
            <a:pPr lvl="0"/>
            <a:r>
              <a:rPr lang="en-GB" dirty="0"/>
              <a:t>Work with the Lead to ensure everything is recorded </a:t>
            </a:r>
            <a:r>
              <a:rPr lang="en-GB" dirty="0" smtClean="0"/>
              <a:t>in a secured logbook with </a:t>
            </a:r>
            <a:r>
              <a:rPr lang="en-GB" dirty="0"/>
              <a:t>times, dates and signatures against each </a:t>
            </a:r>
            <a:r>
              <a:rPr lang="en-GB" dirty="0" smtClean="0"/>
              <a:t>action.</a:t>
            </a:r>
            <a:endParaRPr lang="en-GB" dirty="0"/>
          </a:p>
          <a:p>
            <a:r>
              <a:rPr lang="en-GB" b="1" dirty="0"/>
              <a:t>The guiding principle is that the safety of the child is always the most </a:t>
            </a:r>
            <a:r>
              <a:rPr lang="en-GB" b="1" dirty="0" smtClean="0"/>
              <a:t>important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0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449" y="1800856"/>
            <a:ext cx="10853718" cy="4303050"/>
          </a:xfrm>
        </p:spPr>
        <p:txBody>
          <a:bodyPr>
            <a:normAutofit/>
          </a:bodyPr>
          <a:lstStyle/>
          <a:p>
            <a:r>
              <a:rPr lang="en-GB" dirty="0" smtClean="0"/>
              <a:t>Staff, volunteers &amp; board members, whether existing or being newly recruited, will have there backgrounds checked for any previous child protection concerns.</a:t>
            </a:r>
          </a:p>
          <a:p>
            <a:r>
              <a:rPr lang="en-GB" dirty="0"/>
              <a:t>All staff will be trained in the protection of children and vulnerable adults to ensure they understand the four definitions of abuse and can initiate the Response Procedure</a:t>
            </a:r>
            <a:r>
              <a:rPr lang="en-GB" dirty="0" smtClean="0"/>
              <a:t>.</a:t>
            </a:r>
          </a:p>
          <a:p>
            <a:r>
              <a:rPr lang="en-GB" dirty="0" smtClean="0"/>
              <a:t>All staff, volunteers &amp; board members </a:t>
            </a:r>
            <a:r>
              <a:rPr lang="en-GB" dirty="0"/>
              <a:t>will read </a:t>
            </a:r>
            <a:r>
              <a:rPr lang="en-GB" dirty="0" smtClean="0"/>
              <a:t>the </a:t>
            </a:r>
            <a:r>
              <a:rPr lang="en-GB" dirty="0"/>
              <a:t>Protection Policy </a:t>
            </a:r>
            <a:r>
              <a:rPr lang="en-GB" dirty="0" smtClean="0"/>
              <a:t>and </a:t>
            </a:r>
            <a:r>
              <a:rPr lang="en-GB" dirty="0"/>
              <a:t>sign that they have understood and will adhere to its contents including the Code of Conduct and Response Procedures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95423" y="559404"/>
            <a:ext cx="10035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Staff, volunteers and board members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41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331" y="2133600"/>
            <a:ext cx="8458690" cy="4225159"/>
          </a:xfrm>
        </p:spPr>
        <p:txBody>
          <a:bodyPr>
            <a:normAutofit/>
          </a:bodyPr>
          <a:lstStyle/>
          <a:p>
            <a:endParaRPr lang="en-GB" sz="4800" dirty="0" smtClean="0"/>
          </a:p>
          <a:p>
            <a:endParaRPr lang="en-GB" sz="4800" dirty="0"/>
          </a:p>
          <a:p>
            <a:endParaRPr lang="en-GB" sz="48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706331" y="294633"/>
            <a:ext cx="10649984" cy="182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should your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organistion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do about safeguarding and child protection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06111" y="1965434"/>
            <a:ext cx="9417269" cy="413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Individually write down 1 thing you are already doing and anything you’re </a:t>
            </a:r>
            <a:r>
              <a:rPr lang="en-GB" sz="48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doing but should be.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4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you review / improve? </a:t>
            </a:r>
          </a:p>
          <a:p>
            <a:endParaRPr lang="en-GB" sz="4800" dirty="0">
              <a:solidFill>
                <a:srgbClr val="C0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900" i="1" dirty="0" smtClean="0"/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331" y="2133600"/>
            <a:ext cx="8458690" cy="4225159"/>
          </a:xfrm>
        </p:spPr>
        <p:txBody>
          <a:bodyPr>
            <a:normAutofit/>
          </a:bodyPr>
          <a:lstStyle/>
          <a:p>
            <a:endParaRPr lang="en-GB" sz="4800" dirty="0" smtClean="0"/>
          </a:p>
          <a:p>
            <a:endParaRPr lang="en-GB" sz="4800" dirty="0"/>
          </a:p>
          <a:p>
            <a:endParaRPr lang="en-GB" sz="48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706331" y="294633"/>
            <a:ext cx="10649984" cy="182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should your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organistion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do about safeguarding and child protection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06111" y="1965434"/>
            <a:ext cx="9417269" cy="413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Individually write down 1 thing you are already doing and anything you’re </a:t>
            </a:r>
            <a:r>
              <a:rPr lang="en-GB" sz="48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doing but should be.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4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you review / improve? </a:t>
            </a:r>
          </a:p>
          <a:p>
            <a:endParaRPr lang="en-GB" sz="4800" dirty="0">
              <a:solidFill>
                <a:srgbClr val="C0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900" i="1" dirty="0" smtClean="0"/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8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661" y="1461453"/>
            <a:ext cx="9417269" cy="4642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GB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anyone have an example of a child protection issue from their work that they would be willing to share</a:t>
            </a:r>
            <a:endParaRPr lang="en-GB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900" i="1" dirty="0" smtClean="0"/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89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449" y="1800856"/>
            <a:ext cx="10853718" cy="4303050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Recognise the importance of child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protection and nurture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an organisational culture of safeguarding and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 aware of National law and legislation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 policy and response procedures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Train staff and put procedures into practice (including with partners &amp; beneficiaries where appropriate)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Have a responsible person and review policy and practice regularly </a:t>
            </a: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95423" y="559404"/>
            <a:ext cx="10035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your </a:t>
            </a:r>
            <a:r>
              <a:rPr lang="en-GB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organistion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 do about safeguarding and child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protection?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31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55" y="1931484"/>
            <a:ext cx="10853718" cy="430305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Context: </a:t>
            </a:r>
            <a:r>
              <a:rPr lang="en-GB" dirty="0"/>
              <a:t>State the reason for have a the </a:t>
            </a:r>
            <a:r>
              <a:rPr lang="en-GB" dirty="0" smtClean="0"/>
              <a:t>policy – why it is necessary for your </a:t>
            </a:r>
            <a:r>
              <a:rPr lang="en-GB" dirty="0" err="1" smtClean="0"/>
              <a:t>organistion</a:t>
            </a:r>
            <a:endParaRPr lang="en-GB" dirty="0"/>
          </a:p>
          <a:p>
            <a:r>
              <a:rPr lang="en-GB" b="1" dirty="0" smtClean="0"/>
              <a:t>Define abuse </a:t>
            </a:r>
            <a:r>
              <a:rPr lang="en-GB" dirty="0" smtClean="0"/>
              <a:t>and state the different categories</a:t>
            </a:r>
          </a:p>
          <a:p>
            <a:r>
              <a:rPr lang="en-GB" dirty="0" smtClean="0"/>
              <a:t>State your </a:t>
            </a:r>
            <a:r>
              <a:rPr lang="en-GB" b="1" dirty="0" smtClean="0"/>
              <a:t>Code of Conduct </a:t>
            </a:r>
            <a:r>
              <a:rPr lang="en-GB" dirty="0" smtClean="0"/>
              <a:t>and protection good practice</a:t>
            </a:r>
          </a:p>
          <a:p>
            <a:r>
              <a:rPr lang="en-GB" dirty="0" smtClean="0"/>
              <a:t>State the </a:t>
            </a:r>
            <a:r>
              <a:rPr lang="en-GB" b="1" dirty="0" smtClean="0"/>
              <a:t>response procedure </a:t>
            </a:r>
            <a:r>
              <a:rPr lang="en-GB" dirty="0" smtClean="0"/>
              <a:t>in the case of suspected abuse</a:t>
            </a:r>
          </a:p>
          <a:p>
            <a:r>
              <a:rPr lang="en-GB" dirty="0" smtClean="0"/>
              <a:t>State the procedures concerning </a:t>
            </a:r>
            <a:r>
              <a:rPr lang="en-GB" b="1" dirty="0" smtClean="0"/>
              <a:t>staff</a:t>
            </a:r>
            <a:r>
              <a:rPr lang="en-GB" dirty="0"/>
              <a:t>, volunteers &amp; board member’s </a:t>
            </a:r>
            <a:r>
              <a:rPr lang="en-GB" dirty="0" smtClean="0"/>
              <a:t>recruitment, training, disciplinary proceedings </a:t>
            </a:r>
            <a:r>
              <a:rPr lang="en-GB" dirty="0"/>
              <a:t>and signed </a:t>
            </a:r>
            <a:r>
              <a:rPr lang="en-GB" dirty="0" smtClean="0"/>
              <a:t>commitments.</a:t>
            </a:r>
          </a:p>
          <a:p>
            <a:r>
              <a:rPr lang="en-GB" dirty="0" smtClean="0"/>
              <a:t>State how and when the policy and its implementation will be </a:t>
            </a:r>
            <a:r>
              <a:rPr lang="en-GB" b="1" dirty="0" smtClean="0"/>
              <a:t>reviewed and monitored.</a:t>
            </a:r>
            <a:endParaRPr lang="en-GB" b="1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95423" y="559404"/>
            <a:ext cx="10035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should be included in a Child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rotection Policy 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74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331" y="2133600"/>
            <a:ext cx="8458690" cy="4225159"/>
          </a:xfrm>
        </p:spPr>
        <p:txBody>
          <a:bodyPr>
            <a:normAutofit/>
          </a:bodyPr>
          <a:lstStyle/>
          <a:p>
            <a:endParaRPr lang="en-GB" sz="4800" dirty="0" smtClean="0"/>
          </a:p>
          <a:p>
            <a:endParaRPr lang="en-GB" sz="4800" dirty="0"/>
          </a:p>
          <a:p>
            <a:endParaRPr lang="en-GB" sz="48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19502" y="312822"/>
            <a:ext cx="9848195" cy="182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constitutes maltreatment or child abuse?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2661" y="1965434"/>
            <a:ext cx="9417269" cy="413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 something that would be regarded as child abuse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900" i="1" dirty="0" smtClean="0"/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8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99" y="510337"/>
            <a:ext cx="11401586" cy="57747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child abuse</a:t>
            </a:r>
          </a:p>
          <a:p>
            <a:pPr marL="0" indent="0">
              <a:buNone/>
            </a:pPr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200" dirty="0" smtClean="0"/>
              <a:t>According </a:t>
            </a:r>
            <a:r>
              <a:rPr lang="en-GB" sz="1200" dirty="0"/>
              <a:t>to the UNCRC a child is “every human being below the age of 18 years”. However, some countries state that children reach adulthood younger than 18.</a:t>
            </a:r>
          </a:p>
          <a:p>
            <a:pPr marL="0" indent="0">
              <a:buNone/>
            </a:pPr>
            <a:r>
              <a:rPr lang="en-GB" sz="1200" dirty="0" smtClean="0"/>
              <a:t>defined by World </a:t>
            </a:r>
            <a:r>
              <a:rPr lang="en-GB" sz="1200" dirty="0"/>
              <a:t>Report on Violence and Health </a:t>
            </a:r>
            <a:endParaRPr lang="en-GB" sz="1200" dirty="0" smtClean="0"/>
          </a:p>
          <a:p>
            <a:pPr marL="0" indent="0">
              <a:buNone/>
            </a:pPr>
            <a:r>
              <a:rPr lang="en-GB" sz="1200" dirty="0" smtClean="0"/>
              <a:t>resulting </a:t>
            </a:r>
            <a:r>
              <a:rPr lang="en-GB" sz="1200" dirty="0"/>
              <a:t>in actual or potential harm to the child’s health, survival, development or dignity in the context of a relationship of responsibility, trust, or power.” </a:t>
            </a:r>
          </a:p>
          <a:p>
            <a:pPr marL="0" indent="0">
              <a:buNone/>
            </a:pPr>
            <a:r>
              <a:rPr lang="en-GB" sz="1200" i="1" dirty="0" smtClean="0"/>
              <a:t>WHO</a:t>
            </a:r>
            <a:r>
              <a:rPr lang="en-GB" sz="1200" i="1" dirty="0"/>
              <a:t>, 1999 &amp; 2002)</a:t>
            </a:r>
            <a:endParaRPr lang="en-GB" sz="12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599818" y="1283849"/>
            <a:ext cx="3067036" cy="184665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10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Emotional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Abuse</a:t>
            </a:r>
          </a:p>
          <a:p>
            <a:pPr algn="ctr"/>
            <a:endParaRPr lang="en-GB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2282" y="3397695"/>
            <a:ext cx="3075823" cy="144655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24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4000" b="1" dirty="0">
                <a:solidFill>
                  <a:schemeClr val="bg1"/>
                </a:solidFill>
                <a:latin typeface="Arial Black" panose="020B0A04020102020204" pitchFamily="34" charset="0"/>
              </a:rPr>
              <a:t>N</a:t>
            </a:r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eglect</a:t>
            </a:r>
          </a:p>
          <a:p>
            <a:pPr algn="ctr"/>
            <a:endParaRPr lang="en-GB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64038" y="1360792"/>
            <a:ext cx="3505447" cy="169277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Arial Black" panose="020B0A04020102020204" pitchFamily="34" charset="0"/>
              </a:rPr>
              <a:t>Sexual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Abuse</a:t>
            </a:r>
          </a:p>
          <a:p>
            <a:pPr algn="ctr"/>
            <a:endParaRPr lang="en-GB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85053" y="3397695"/>
            <a:ext cx="4053343" cy="144655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24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Exploitation</a:t>
            </a:r>
          </a:p>
          <a:p>
            <a:pPr algn="ctr"/>
            <a:endParaRPr lang="en-GB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8796" y="1307938"/>
            <a:ext cx="2926972" cy="184665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10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Physical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Abuse</a:t>
            </a:r>
          </a:p>
          <a:p>
            <a:pPr algn="ctr"/>
            <a:endParaRPr lang="en-GB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0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4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Physical  abuse?</a:t>
            </a:r>
          </a:p>
          <a:p>
            <a:pPr marL="0" indent="0" algn="ctr">
              <a:buNone/>
            </a:pP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 dirty="0" smtClean="0"/>
              <a:t>Hitting, beating or kicking a child including with an object such as a stick or belt</a:t>
            </a:r>
            <a:endParaRPr lang="en-GB" sz="4400" dirty="0"/>
          </a:p>
          <a:p>
            <a:r>
              <a:rPr lang="en-GB" sz="4400" dirty="0"/>
              <a:t>Burning a child with hot water, a cigarette, or an iron</a:t>
            </a:r>
          </a:p>
          <a:p>
            <a:r>
              <a:rPr lang="en-GB" sz="4400" dirty="0"/>
              <a:t>Holding a child under water</a:t>
            </a:r>
          </a:p>
          <a:p>
            <a:r>
              <a:rPr lang="en-GB" sz="4400" dirty="0"/>
              <a:t>Tying up a child</a:t>
            </a:r>
          </a:p>
          <a:p>
            <a:r>
              <a:rPr lang="en-GB" sz="4400" dirty="0"/>
              <a:t>Severely shaking a baby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38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6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emotional abuse?</a:t>
            </a:r>
          </a:p>
          <a:p>
            <a:pPr marL="0" indent="0" algn="ctr">
              <a:buNone/>
            </a:pP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 dirty="0"/>
              <a:t>Threats of violence or abandonment</a:t>
            </a:r>
          </a:p>
          <a:p>
            <a:r>
              <a:rPr lang="en-GB" sz="4400" dirty="0"/>
              <a:t>Intentionally </a:t>
            </a:r>
            <a:r>
              <a:rPr lang="en-GB" sz="4400" dirty="0" smtClean="0"/>
              <a:t>frightening a child or vulnerable adult</a:t>
            </a:r>
            <a:endParaRPr lang="en-GB" sz="4400" dirty="0"/>
          </a:p>
          <a:p>
            <a:r>
              <a:rPr lang="en-GB" sz="4400" dirty="0" smtClean="0"/>
              <a:t>Threatening to </a:t>
            </a:r>
            <a:r>
              <a:rPr lang="en-GB" sz="4400" dirty="0" err="1" smtClean="0"/>
              <a:t>denine</a:t>
            </a:r>
            <a:r>
              <a:rPr lang="en-GB" sz="4400" dirty="0" smtClean="0"/>
              <a:t> </a:t>
            </a:r>
            <a:r>
              <a:rPr lang="en-GB" sz="4400" dirty="0"/>
              <a:t>food or care they </a:t>
            </a:r>
            <a:r>
              <a:rPr lang="en-GB" sz="4400" dirty="0" smtClean="0"/>
              <a:t>need</a:t>
            </a:r>
            <a:endParaRPr lang="en-GB" sz="4400" dirty="0"/>
          </a:p>
          <a:p>
            <a:r>
              <a:rPr lang="en-GB" sz="4400" dirty="0" smtClean="0"/>
              <a:t>Socially </a:t>
            </a:r>
            <a:r>
              <a:rPr lang="en-GB" sz="4400" dirty="0"/>
              <a:t>isolating an individual, failing to let them have visitors</a:t>
            </a:r>
          </a:p>
          <a:p>
            <a:r>
              <a:rPr lang="en-GB" sz="4400" dirty="0" smtClean="0"/>
              <a:t>Intentionally </a:t>
            </a:r>
            <a:r>
              <a:rPr lang="en-GB" sz="4400" dirty="0"/>
              <a:t>misinterpreting </a:t>
            </a:r>
            <a:r>
              <a:rPr lang="en-GB" sz="4400" dirty="0" smtClean="0"/>
              <a:t>harmful traditional practices</a:t>
            </a:r>
            <a:endParaRPr lang="en-GB" sz="4400" dirty="0"/>
          </a:p>
          <a:p>
            <a:r>
              <a:rPr lang="en-GB" sz="4400" dirty="0"/>
              <a:t>Telling an individual that they are too much trouble</a:t>
            </a:r>
          </a:p>
          <a:p>
            <a:r>
              <a:rPr lang="en-GB" sz="4400" dirty="0"/>
              <a:t>Ignoring or excessively </a:t>
            </a:r>
            <a:r>
              <a:rPr lang="en-GB" sz="4400" dirty="0" smtClean="0"/>
              <a:t>criticizing</a:t>
            </a:r>
            <a:endParaRPr lang="en-GB" sz="4400" dirty="0"/>
          </a:p>
          <a:p>
            <a:r>
              <a:rPr lang="en-GB" sz="4400" dirty="0"/>
              <a:t>Unreasonably ordering an individual around; treating an individual like a servant </a:t>
            </a:r>
          </a:p>
          <a:p>
            <a:endParaRPr lang="en-GB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16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4" y="770709"/>
            <a:ext cx="11401586" cy="540625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GB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6000" dirty="0" smtClean="0"/>
              <a:t>Rape and sexual acts – such as touching </a:t>
            </a:r>
            <a:r>
              <a:rPr lang="en-GB" sz="6000" dirty="0"/>
              <a:t>a child’s genitals for sexual pleasure or other unnecessary </a:t>
            </a:r>
            <a:r>
              <a:rPr lang="en-GB" sz="6000" dirty="0" smtClean="0"/>
              <a:t>reasons</a:t>
            </a:r>
            <a:endParaRPr lang="en-GB" sz="6000" dirty="0"/>
          </a:p>
          <a:p>
            <a:r>
              <a:rPr lang="en-GB" sz="6000" dirty="0"/>
              <a:t>Forcing a child to touch someone </a:t>
            </a:r>
            <a:r>
              <a:rPr lang="en-GB" sz="6000" dirty="0" smtClean="0"/>
              <a:t>sexually</a:t>
            </a:r>
            <a:endParaRPr lang="en-GB" sz="6000" dirty="0"/>
          </a:p>
          <a:p>
            <a:r>
              <a:rPr lang="en-GB" sz="6000" dirty="0"/>
              <a:t>Putting objects or body parts inside </a:t>
            </a:r>
            <a:r>
              <a:rPr lang="en-GB" sz="6000" dirty="0" smtClean="0"/>
              <a:t>the </a:t>
            </a:r>
            <a:r>
              <a:rPr lang="en-GB" sz="6000" dirty="0"/>
              <a:t>vagina, </a:t>
            </a:r>
            <a:r>
              <a:rPr lang="en-GB" sz="6000" dirty="0" smtClean="0"/>
              <a:t>mouth or </a:t>
            </a:r>
            <a:r>
              <a:rPr lang="en-GB" sz="6000" dirty="0"/>
              <a:t>anus of a child for sexual pleasure or other unnecessary reason</a:t>
            </a:r>
            <a:br>
              <a:rPr lang="en-GB" sz="6000" dirty="0"/>
            </a:br>
            <a:r>
              <a:rPr lang="en-GB" sz="6000" dirty="0"/>
              <a:t> </a:t>
            </a:r>
          </a:p>
          <a:p>
            <a:r>
              <a:rPr lang="en-GB" sz="6000" b="1" dirty="0"/>
              <a:t>Non-physical </a:t>
            </a:r>
            <a:r>
              <a:rPr lang="en-GB" sz="6000" b="1" dirty="0" smtClean="0"/>
              <a:t>behaviours:</a:t>
            </a:r>
            <a:endParaRPr lang="en-GB" sz="6000" b="1" dirty="0"/>
          </a:p>
          <a:p>
            <a:r>
              <a:rPr lang="en-GB" sz="6000" dirty="0"/>
              <a:t>Exposing a child to pornography</a:t>
            </a:r>
          </a:p>
          <a:p>
            <a:r>
              <a:rPr lang="en-GB" sz="6000" dirty="0"/>
              <a:t>Encouraging a child to perform sexual acts</a:t>
            </a:r>
          </a:p>
          <a:p>
            <a:r>
              <a:rPr lang="en-GB" sz="6000" dirty="0"/>
              <a:t>Exposing a person’s genitals to a child</a:t>
            </a:r>
          </a:p>
          <a:p>
            <a:r>
              <a:rPr lang="en-GB" sz="6000" dirty="0"/>
              <a:t>Performing sexual acts in a child’s presence</a:t>
            </a:r>
          </a:p>
          <a:p>
            <a:r>
              <a:rPr lang="en-GB" sz="6000" dirty="0"/>
              <a:t>Photographing a child in sexual poses</a:t>
            </a:r>
          </a:p>
          <a:p>
            <a:r>
              <a:rPr lang="en-GB" sz="6000" dirty="0"/>
              <a:t>Watching a child undress or use the </a:t>
            </a:r>
            <a:r>
              <a:rPr lang="en-GB" sz="6000" dirty="0" smtClean="0"/>
              <a:t>bathroom</a:t>
            </a:r>
          </a:p>
          <a:p>
            <a:r>
              <a:rPr lang="en-GB" sz="6000" dirty="0" smtClean="0"/>
              <a:t>Using </a:t>
            </a:r>
            <a:r>
              <a:rPr lang="en-GB" sz="6000" dirty="0"/>
              <a:t>computers, cell phones or social media outlets to make sexual overtures or expose a child</a:t>
            </a:r>
            <a:r>
              <a:rPr lang="en-GB" sz="5500" dirty="0"/>
              <a:t> </a:t>
            </a: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24594" y="0"/>
            <a:ext cx="79509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sexual abuse?</a:t>
            </a:r>
          </a:p>
        </p:txBody>
      </p:sp>
    </p:spTree>
    <p:extLst>
      <p:ext uri="{BB962C8B-B14F-4D97-AF65-F5344CB8AC3E}">
        <p14:creationId xmlns:p14="http://schemas.microsoft.com/office/powerpoint/2010/main" val="252319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1271</Words>
  <Application>Microsoft Office PowerPoint</Application>
  <PresentationFormat>Widescreen</PresentationFormat>
  <Paragraphs>174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Code of Conduct - Protection good practice</vt:lpstr>
      <vt:lpstr>Images – photography and video</vt:lpstr>
      <vt:lpstr>Response Procedure – if abuse is suspected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Rob</cp:lastModifiedBy>
  <cp:revision>135</cp:revision>
  <dcterms:created xsi:type="dcterms:W3CDTF">2018-02-05T11:13:09Z</dcterms:created>
  <dcterms:modified xsi:type="dcterms:W3CDTF">2018-05-03T14:43:00Z</dcterms:modified>
</cp:coreProperties>
</file>